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13" r:id="rId3"/>
    <p:sldId id="290" r:id="rId4"/>
    <p:sldId id="262" r:id="rId5"/>
    <p:sldId id="264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28A"/>
    <a:srgbClr val="5B7C5D"/>
    <a:srgbClr val="927191"/>
    <a:srgbClr val="E6CCF3"/>
    <a:srgbClr val="855490"/>
    <a:srgbClr val="3C6954"/>
    <a:srgbClr val="C96A44"/>
    <a:srgbClr val="E28E01"/>
    <a:srgbClr val="EF7C01"/>
    <a:srgbClr val="D17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72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60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95075" y="256032"/>
            <a:ext cx="4134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cs typeface="Arial" panose="020B0604020202020204" pitchFamily="34" charset="0"/>
              </a:rPr>
              <a:t>Index No. -   </a:t>
            </a:r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31292" y="230912"/>
            <a:ext cx="448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Mineral: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1876" y="830179"/>
            <a:ext cx="6766560" cy="0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31876" y="4604091"/>
            <a:ext cx="67665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1876" y="920476"/>
            <a:ext cx="3291840" cy="32918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 baseline="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08520" y="920475"/>
            <a:ext cx="3291840" cy="32918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1301" y="4267123"/>
            <a:ext cx="6767133" cy="301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544636" y="268665"/>
            <a:ext cx="4225925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6244802"/>
              </p:ext>
            </p:extLst>
          </p:nvPr>
        </p:nvGraphicFramePr>
        <p:xfrm>
          <a:off x="531876" y="4716378"/>
          <a:ext cx="3291840" cy="473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36646960"/>
                    </a:ext>
                  </a:extLst>
                </a:gridCol>
              </a:tblGrid>
              <a:tr h="52939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Mineral Variety: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Main Mineral Family: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932"/>
                  </a:ext>
                </a:extLst>
              </a:tr>
              <a:tr h="733927">
                <a:tc>
                  <a:txBody>
                    <a:bodyPr/>
                    <a:lstStyle/>
                    <a:p>
                      <a:r>
                        <a:rPr lang="en-US" sz="1200" b="1" dirty="0"/>
                        <a:t>Weight: </a:t>
                      </a:r>
                    </a:p>
                    <a:p>
                      <a:r>
                        <a:rPr lang="en-US" sz="1200" b="1" dirty="0"/>
                        <a:t>Dimensions: </a:t>
                      </a:r>
                    </a:p>
                    <a:p>
                      <a:r>
                        <a:rPr lang="en-US" sz="1200" b="1" dirty="0"/>
                        <a:t>Display Case Size: 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64179"/>
                  </a:ext>
                </a:extLst>
              </a:tr>
              <a:tr h="770021">
                <a:tc>
                  <a:txBody>
                    <a:bodyPr/>
                    <a:lstStyle/>
                    <a:p>
                      <a:r>
                        <a:rPr lang="en-US" sz="1200" b="1" dirty="0"/>
                        <a:t>Description: 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545221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r>
                        <a:rPr lang="en-US" sz="1200" b="1" dirty="0"/>
                        <a:t>Date Added to Collection: 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496857"/>
                  </a:ext>
                </a:extLst>
              </a:tr>
              <a:tr h="776231">
                <a:tc>
                  <a:txBody>
                    <a:bodyPr/>
                    <a:lstStyle/>
                    <a:p>
                      <a:r>
                        <a:rPr lang="en-US" sz="1200" b="1" dirty="0"/>
                        <a:t>History: 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846632"/>
                  </a:ext>
                </a:extLst>
              </a:tr>
              <a:tr h="786063">
                <a:tc>
                  <a:txBody>
                    <a:bodyPr/>
                    <a:lstStyle/>
                    <a:p>
                      <a:r>
                        <a:rPr lang="en-US" sz="1200" b="1" dirty="0"/>
                        <a:t>Additional</a:t>
                      </a:r>
                      <a:r>
                        <a:rPr lang="en-US" sz="1200" b="1" baseline="0" dirty="0"/>
                        <a:t> Information</a:t>
                      </a:r>
                      <a:r>
                        <a:rPr lang="en-US" sz="1200" b="1" dirty="0"/>
                        <a:t>: </a:t>
                      </a:r>
                    </a:p>
                    <a:p>
                      <a:endParaRPr lang="en-US" sz="1200" b="1" dirty="0"/>
                    </a:p>
                    <a:p>
                      <a:endParaRPr lang="en-US" sz="1200" b="1" dirty="0"/>
                    </a:p>
                    <a:p>
                      <a:endParaRPr lang="en-US" sz="1200" b="1" dirty="0"/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41321"/>
                  </a:ext>
                </a:extLst>
              </a:tr>
              <a:tr h="786063">
                <a:tc>
                  <a:txBody>
                    <a:bodyPr/>
                    <a:lstStyle/>
                    <a:p>
                      <a:r>
                        <a:rPr lang="en-US" sz="1200" b="1" dirty="0"/>
                        <a:t>Geological Formation Setting: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43658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8484592"/>
              </p:ext>
            </p:extLst>
          </p:nvPr>
        </p:nvGraphicFramePr>
        <p:xfrm>
          <a:off x="3951632" y="4716378"/>
          <a:ext cx="3346802" cy="485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802">
                  <a:extLst>
                    <a:ext uri="{9D8B030D-6E8A-4147-A177-3AD203B41FA5}">
                      <a16:colId xmlns:a16="http://schemas.microsoft.com/office/drawing/2014/main" val="2036646960"/>
                    </a:ext>
                  </a:extLst>
                </a:gridCol>
              </a:tblGrid>
              <a:tr h="33688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Formula: </a:t>
                      </a:r>
                    </a:p>
                  </a:txBody>
                  <a:tcP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932"/>
                  </a:ext>
                </a:extLst>
              </a:tr>
              <a:tr h="1263316">
                <a:tc>
                  <a:txBody>
                    <a:bodyPr/>
                    <a:lstStyle/>
                    <a:p>
                      <a:r>
                        <a:rPr lang="en-US" sz="1200" b="1" dirty="0"/>
                        <a:t>Luster:</a:t>
                      </a:r>
                    </a:p>
                    <a:p>
                      <a:r>
                        <a:rPr lang="en-US" sz="1200" b="1" dirty="0"/>
                        <a:t>Hardness: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Classification:</a:t>
                      </a:r>
                      <a:endParaRPr lang="en-US" sz="1200" b="1" dirty="0"/>
                    </a:p>
                    <a:p>
                      <a:r>
                        <a:rPr lang="en-US" sz="1200" b="1" dirty="0"/>
                        <a:t>Transparency:</a:t>
                      </a:r>
                    </a:p>
                    <a:p>
                      <a:r>
                        <a:rPr lang="en-US" sz="1200" b="1" dirty="0"/>
                        <a:t>Tenacity:</a:t>
                      </a:r>
                    </a:p>
                    <a:p>
                      <a:r>
                        <a:rPr lang="en-US" sz="1200" b="1" dirty="0"/>
                        <a:t>Cleavage: 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64179"/>
                  </a:ext>
                </a:extLst>
              </a:tr>
              <a:tr h="308723">
                <a:tc>
                  <a:txBody>
                    <a:bodyPr/>
                    <a:lstStyle/>
                    <a:p>
                      <a:r>
                        <a:rPr lang="en-US" sz="1200" b="1" dirty="0"/>
                        <a:t>UV Florescence: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496857"/>
                  </a:ext>
                </a:extLst>
              </a:tr>
              <a:tr h="649705">
                <a:tc>
                  <a:txBody>
                    <a:bodyPr/>
                    <a:lstStyle/>
                    <a:p>
                      <a:r>
                        <a:rPr lang="en-US" sz="1200" b="1" dirty="0"/>
                        <a:t>Crystal</a:t>
                      </a:r>
                      <a:r>
                        <a:rPr lang="en-US" sz="1200" b="1" baseline="0" dirty="0"/>
                        <a:t> Structure/Morphology</a:t>
                      </a:r>
                      <a:r>
                        <a:rPr lang="en-US" sz="1200" b="1" dirty="0"/>
                        <a:t>: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846632"/>
                  </a:ext>
                </a:extLst>
              </a:tr>
              <a:tr h="78606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Industrial Uses: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/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/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/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41321"/>
                  </a:ext>
                </a:extLst>
              </a:tr>
              <a:tr h="348201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Treatment: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438717"/>
                  </a:ext>
                </a:extLst>
              </a:tr>
              <a:tr h="336885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Health Risk:</a:t>
                      </a: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250925"/>
                  </a:ext>
                </a:extLst>
              </a:tr>
              <a:tr h="786063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Appraisal Information: </a:t>
                      </a:r>
                      <a:r>
                        <a:rPr lang="en-US" sz="1200" b="0" dirty="0"/>
                        <a:t>USD $</a:t>
                      </a:r>
                      <a:endParaRPr lang="en-US" sz="1200" b="1" dirty="0"/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944683"/>
                  </a:ext>
                </a:extLst>
              </a:tr>
            </a:tbl>
          </a:graphicData>
        </a:graphic>
      </p:graphicFrame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2395" y="4723342"/>
            <a:ext cx="2211313" cy="213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910832" y="4920323"/>
            <a:ext cx="1920240" cy="178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069281" y="5269153"/>
            <a:ext cx="2754435" cy="182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359568" y="5447951"/>
            <a:ext cx="2464147" cy="182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670865" y="5635121"/>
            <a:ext cx="2152850" cy="182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2225841" y="6772969"/>
            <a:ext cx="1597873" cy="21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427620" y="5063656"/>
            <a:ext cx="2833122" cy="185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4651407" y="5249829"/>
            <a:ext cx="2609335" cy="17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4864452" y="5444512"/>
            <a:ext cx="2020510" cy="220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4880809" y="5627967"/>
            <a:ext cx="2379934" cy="22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4566462" y="5808861"/>
            <a:ext cx="2707909" cy="207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531301" y="6186108"/>
            <a:ext cx="3292409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531301" y="8873972"/>
            <a:ext cx="3292408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586019" y="4721237"/>
            <a:ext cx="2699890" cy="335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4987564" y="6333223"/>
            <a:ext cx="2310872" cy="225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3954378" y="6855561"/>
            <a:ext cx="3306364" cy="402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4598544" y="5979072"/>
            <a:ext cx="2687860" cy="22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9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4686781" y="8120865"/>
            <a:ext cx="2611654" cy="178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3952861" y="7500658"/>
            <a:ext cx="3345573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3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511832" y="8038508"/>
            <a:ext cx="3311878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6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951052" y="9018504"/>
            <a:ext cx="3347381" cy="422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39"/>
          </p:nvPr>
        </p:nvSpPr>
        <p:spPr>
          <a:xfrm>
            <a:off x="4730894" y="8463060"/>
            <a:ext cx="2567539" cy="148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9" name="Text Placeholder 23"/>
          <p:cNvSpPr>
            <a:spLocks noGrp="1"/>
          </p:cNvSpPr>
          <p:nvPr>
            <p:ph type="body" sz="quarter" idx="40"/>
          </p:nvPr>
        </p:nvSpPr>
        <p:spPr>
          <a:xfrm>
            <a:off x="5820118" y="8798693"/>
            <a:ext cx="1454252" cy="191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6701424" y="309021"/>
            <a:ext cx="799513" cy="335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31304" y="7268313"/>
            <a:ext cx="329241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8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93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at.org/" TargetMode="External"/><Relationship Id="rId2" Type="http://schemas.openxmlformats.org/officeDocument/2006/relationships/hyperlink" Target="http://www.webmineral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879" y="801666"/>
            <a:ext cx="6375748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Tips for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New Slide to add another blank starter template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color the Source location box, click Shape Fill drop down, then select eyedropper and click on your mineral to color the box the same as a color in your mineral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photos, I have been just using my </a:t>
            </a:r>
            <a:r>
              <a:rPr lang="en-US" dirty="0" err="1"/>
              <a:t>iphone</a:t>
            </a:r>
            <a:r>
              <a:rPr lang="en-US" dirty="0"/>
              <a:t> changing to Square photo, then using the 2 x zoom and photographing them in the sunshine outside to reproduce the best natural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use eBay to search and find comparable specimens to get a good gauge of current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use </a:t>
            </a:r>
            <a:r>
              <a:rPr lang="en-US" dirty="0">
                <a:hlinkClick r:id="rId2"/>
              </a:rPr>
              <a:t>www.webminerals.com</a:t>
            </a:r>
            <a:r>
              <a:rPr lang="en-US" dirty="0"/>
              <a:t>  and </a:t>
            </a:r>
            <a:r>
              <a:rPr lang="en-US" dirty="0">
                <a:hlinkClick r:id="rId3"/>
              </a:rPr>
              <a:t>https://www.mindat.org/</a:t>
            </a:r>
            <a:r>
              <a:rPr lang="en-US" dirty="0"/>
              <a:t> and Google/wikipedia to add in the all of the mineral data into my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and save as you go so that you do not lose your work if something crashes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have left a couple of my specimen pages as examples for you to see the content that I use in each field and how I color the source location box to match the mineral specimen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still need to develop an index process and figure out how to do the photography the right way and lastly what UV lighting I need to best determine flouresence.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help or to provide feedback, contact us through the MMS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7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solidFill>
            <a:srgbClr val="F7620B"/>
          </a:solidFill>
        </p:spPr>
        <p:txBody>
          <a:bodyPr/>
          <a:lstStyle/>
          <a:p>
            <a:r>
              <a:rPr lang="en-US" b="0" dirty="0"/>
              <a:t>Source: </a:t>
            </a:r>
            <a:r>
              <a:rPr lang="en-US" dirty="0"/>
              <a:t>Mina Navidad, Municipio de Rodeo, Durango, Mexico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Creedite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Crocoite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Chromian (aka Kammererite)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88 grams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6 x 6 x 6 cm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Small Cabinet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October 2015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Vitreous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Halide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Transparent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Orange, floater cluster of crystals forming a spiky ball with several small light green Flourite crystals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Upper portions of a fluorite-baryte vein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Ca</a:t>
            </a:r>
            <a:r>
              <a:rPr lang="en-US" baseline="-25000" dirty="0"/>
              <a:t>3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8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 · 2H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TBD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Monoclinic – Short prismatic crystals radiating from the center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Perfect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Named after the type locality, in the Creede quadrangle, Colorado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Based on eBay comparable specimens May 2020</a:t>
            </a:r>
          </a:p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300 (Paid $250)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Purchased from Harris Precht Minerals at a Fall Michigan Mineralogical Society show</a:t>
            </a:r>
          </a:p>
        </p:txBody>
      </p:sp>
      <p:pic>
        <p:nvPicPr>
          <p:cNvPr id="32" name="Picture Placeholder 31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9" r="19956" b="1008"/>
          <a:stretch/>
        </p:blipFill>
        <p:spPr>
          <a:xfrm rot="16200000">
            <a:off x="3994069" y="919798"/>
            <a:ext cx="3291840" cy="3291840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31813" y="919163"/>
            <a:ext cx="3292475" cy="3292475"/>
          </a:xfrm>
        </p:spPr>
      </p:pic>
    </p:spTree>
    <p:extLst>
      <p:ext uri="{BB962C8B-B14F-4D97-AF65-F5344CB8AC3E}">
        <p14:creationId xmlns:p14="http://schemas.microsoft.com/office/powerpoint/2010/main" val="143932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/>
          <p:cNvSpPr>
            <a:spLocks noGrp="1"/>
          </p:cNvSpPr>
          <p:nvPr>
            <p:ph type="pic" idx="1"/>
          </p:nvPr>
        </p:nvSpPr>
        <p:spPr/>
      </p:sp>
      <p:sp>
        <p:nvSpPr>
          <p:cNvPr id="49" name="Picture Placeholder 48"/>
          <p:cNvSpPr>
            <a:spLocks noGrp="1"/>
          </p:cNvSpPr>
          <p:nvPr>
            <p:ph type="pic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solidFill>
            <a:srgbClr val="D20A7A"/>
          </a:solidFill>
        </p:spPr>
        <p:txBody>
          <a:bodyPr/>
          <a:lstStyle/>
          <a:p>
            <a:r>
              <a:rPr lang="en-US" b="0" dirty="0"/>
              <a:t>Source: </a:t>
            </a:r>
            <a:r>
              <a:rPr lang="en-US" dirty="0"/>
              <a:t>Kambove mine, Democratic Republic of Congo, Africa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Calcite var. Cobaltoan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Calcite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Cobaltoan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TBD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11 x 5 x 4.5 cm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Small Cabinet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Oct 2017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Vitreous, Resinous, Waxy, Pearly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Carbonates (Nitrates)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Transparent, Translucent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Bright neon pink crystals on matrix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Found in most geologic settings and as a later forming replacement mineral in most other environments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(Ca,Co)CO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TBD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Trigonal - Most commonly acute rhombohedrons or prismatic with scalenohedral terminations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Perfect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Calcite - Mined for lime (cement) to limestone and marble building stones and aggregates, agricultural supplements and optical calcite.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 variety of calcite containing Co2+ replacing Ca.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Based on eBay comparable specimens May 2020</a:t>
            </a:r>
          </a:p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200 (Paid $200)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Purchased from Malachite &amp; Gems of Africa, Max Mpoyi at the Michigan Mineralogical Society Fall Mineral Show</a:t>
            </a:r>
          </a:p>
        </p:txBody>
      </p:sp>
      <p:pic>
        <p:nvPicPr>
          <p:cNvPr id="53" name="Picture Placeholder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6200000">
            <a:off x="4008438" y="919163"/>
            <a:ext cx="3292475" cy="3292475"/>
          </a:xfrm>
          <a:prstGeom prst="rect">
            <a:avLst/>
          </a:prstGeom>
        </p:spPr>
      </p:pic>
      <p:pic>
        <p:nvPicPr>
          <p:cNvPr id="54" name="Picture Placeholder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16468" b="17624"/>
          <a:stretch/>
        </p:blipFill>
        <p:spPr>
          <a:xfrm>
            <a:off x="545908" y="913035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2482"/>
          <a:stretch>
            <a:fillRect/>
          </a:stretch>
        </p:blipFill>
        <p:spPr/>
      </p:pic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solidFill>
            <a:srgbClr val="005323"/>
          </a:solidFill>
        </p:spPr>
        <p:txBody>
          <a:bodyPr/>
          <a:lstStyle/>
          <a:p>
            <a:r>
              <a:rPr lang="en-US" b="0" dirty="0"/>
              <a:t>Source:  </a:t>
            </a:r>
            <a:r>
              <a:rPr lang="en-US" dirty="0"/>
              <a:t>Mindouli, Republic of Congo (Brazzaville), Africa</a:t>
            </a:r>
          </a:p>
          <a:p>
            <a:r>
              <a:rPr lang="en-US" dirty="0"/>
              <a:t>Republic of Congo (Brazzaville)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Dioptase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Dioptase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N/A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TBD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5 x 3.2 x 1.5 cm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Small Cabinet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My 2020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Vitreous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Cyclosilicates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Transparent, Translucent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Brittle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Brilliant emerald green Dioptase crystals in a cupped formation which is a relic shape that Dioptase replaced or grew over (likely Plancheite)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Formed in the oxidized zone of some copper deposits.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CuSiO</a:t>
            </a:r>
            <a:r>
              <a:rPr lang="en-US" baseline="-25000" dirty="0"/>
              <a:t>3</a:t>
            </a:r>
            <a:r>
              <a:rPr lang="en-US" dirty="0"/>
              <a:t> ·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Trigonal - Bright emerald-green modified rhombohedral crystals, usually less than 0.75 cm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Perfect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Tiny yellow Mimimetite crystals can also be found on the back side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Based on eBay comparable specimens May 2020</a:t>
            </a:r>
          </a:p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200 (Paid $100)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Purchased on eBay from Scepter Guy Minerals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772" r="2772"/>
          <a:stretch/>
        </p:blipFill>
        <p:spPr>
          <a:xfrm>
            <a:off x="4006593" y="903716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8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3972</TotalTime>
  <Words>622</Words>
  <Application>Microsoft Macintosh PowerPoint</Application>
  <PresentationFormat>Custom</PresentationFormat>
  <Paragraphs>94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Ruby</dc:creator>
  <cp:lastModifiedBy>Zylman, Brad (DET-MRM)</cp:lastModifiedBy>
  <cp:revision>259</cp:revision>
  <dcterms:created xsi:type="dcterms:W3CDTF">2020-01-22T15:31:03Z</dcterms:created>
  <dcterms:modified xsi:type="dcterms:W3CDTF">2020-06-09T19:47:26Z</dcterms:modified>
</cp:coreProperties>
</file>